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metadata" ContentType="application/binary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08788" cy="9940925"/>
  <p:embeddedFontLst>
    <p:embeddedFont>
      <p:font typeface="Century Gothic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ggKJqkZuOYnSLIQBe7whz8qyEm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023B22FA-10B9-48E4-ABBD-71D5C43F9524}">
  <a:tblStyle styleId="{023B22FA-10B9-48E4-ABBD-71D5C43F952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95" y="-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customschemas.google.com/relationships/presentationmetadata" Target="metadata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plotArea>
      <c:layout/>
      <c:barChart>
        <c:barDir val="bar"/>
        <c:grouping val="clustered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1.8777777777777685E-2"/>
                  <c:y val="4.6296296296295461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2AC-491A-8578-05E9E64D4F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Лист1!$H$31:$H$33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</c:strCache>
            </c:strRef>
          </c:cat>
          <c:val>
            <c:numRef>
              <c:f>Лист1!$I$31:$I$33</c:f>
              <c:numCache>
                <c:formatCode>0%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2AC-491A-8578-05E9E64D4F17}"/>
            </c:ext>
          </c:extLst>
        </c:ser>
        <c:dLbls>
          <c:showVal val="1"/>
        </c:dLbls>
        <c:gapWidth val="247"/>
        <c:axId val="92282240"/>
        <c:axId val="92300416"/>
      </c:barChart>
      <c:catAx>
        <c:axId val="9228224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300416"/>
        <c:crosses val="autoZero"/>
        <c:auto val="1"/>
        <c:lblAlgn val="ctr"/>
        <c:lblOffset val="100"/>
      </c:catAx>
      <c:valAx>
        <c:axId val="9230041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28224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39473359580052492"/>
          <c:y val="0.17171296296296304"/>
          <c:w val="0.55866229221347374"/>
          <c:h val="0.72088764946048434"/>
        </c:manualLayout>
      </c:layout>
      <c:barChart>
        <c:barDir val="bar"/>
        <c:grouping val="clustered"/>
        <c:ser>
          <c:idx val="0"/>
          <c:order val="0"/>
          <c:spPr>
            <a:solidFill>
              <a:schemeClr val="bg2">
                <a:lumMod val="50000"/>
              </a:schemeClr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dLbls>
            <c:dLbl>
              <c:idx val="0"/>
              <c:layout>
                <c:manualLayout>
                  <c:x val="4.0137795275590549E-3"/>
                  <c:y val="0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340-47C3-9656-F5BA71D95221}"/>
                </c:ext>
              </c:extLst>
            </c:dLbl>
            <c:dLbl>
              <c:idx val="1"/>
              <c:layout>
                <c:manualLayout>
                  <c:x val="-1.5417760279965009E-3"/>
                  <c:y val="0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340-47C3-9656-F5BA71D95221}"/>
                </c:ext>
              </c:extLst>
            </c:dLbl>
            <c:dLbl>
              <c:idx val="2"/>
              <c:layout>
                <c:manualLayout>
                  <c:x val="4.0137795275590549E-3"/>
                  <c:y val="-9.2592592592592657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340-47C3-9656-F5BA71D95221}"/>
                </c:ext>
              </c:extLst>
            </c:dLbl>
            <c:dLbl>
              <c:idx val="3"/>
              <c:layout>
                <c:manualLayout>
                  <c:x val="1.2360017497811762E-3"/>
                  <c:y val="0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340-47C3-9656-F5BA71D952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Лист1!$D$11:$D$14</c:f>
              <c:strCache>
                <c:ptCount val="4"/>
                <c:pt idx="0">
                  <c:v>Неудовлетворенность</c:v>
                </c:pt>
                <c:pt idx="1">
                  <c:v>Частичная неудовлетворенность</c:v>
                </c:pt>
                <c:pt idx="2">
                  <c:v>Частичная удовлетворенность</c:v>
                </c:pt>
                <c:pt idx="3">
                  <c:v>Полная удовлетворенность</c:v>
                </c:pt>
              </c:strCache>
            </c:strRef>
          </c:cat>
          <c:val>
            <c:numRef>
              <c:f>Лист1!$E$11:$E$14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0.1</c:v>
                </c:pt>
                <c:pt idx="3">
                  <c:v>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340-47C3-9656-F5BA71D95221}"/>
            </c:ext>
          </c:extLst>
        </c:ser>
        <c:dLbls>
          <c:showVal val="1"/>
        </c:dLbls>
        <c:gapWidth val="100"/>
        <c:axId val="92845952"/>
        <c:axId val="92847488"/>
      </c:barChart>
      <c:catAx>
        <c:axId val="9284595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847488"/>
        <c:crosses val="autoZero"/>
        <c:auto val="1"/>
        <c:lblAlgn val="ctr"/>
        <c:lblOffset val="100"/>
      </c:catAx>
      <c:valAx>
        <c:axId val="9284748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845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7.4444444444444488E-3"/>
                  <c:y val="0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D06-4873-B997-7DC91178DE03}"/>
                </c:ext>
              </c:extLst>
            </c:dLbl>
            <c:dLbl>
              <c:idx val="1"/>
              <c:layout>
                <c:manualLayout>
                  <c:x val="9.2222222222221716E-3"/>
                  <c:y val="-8.4875562720133493E-17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D06-4873-B997-7DC91178DE03}"/>
                </c:ext>
              </c:extLst>
            </c:dLbl>
            <c:dLbl>
              <c:idx val="3"/>
              <c:layout>
                <c:manualLayout>
                  <c:x val="-4.6666666666666688E-3"/>
                  <c:y val="0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D06-4873-B997-7DC91178D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Лист1!$D$25:$D$28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Лист1!$E$25:$E$28</c:f>
              <c:numCache>
                <c:formatCode>0%</c:formatCode>
                <c:ptCount val="4"/>
                <c:pt idx="0">
                  <c:v>0.9</c:v>
                </c:pt>
                <c:pt idx="1">
                  <c:v>0</c:v>
                </c:pt>
                <c:pt idx="2">
                  <c:v>0</c:v>
                </c:pt>
                <c:pt idx="3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D06-4873-B997-7DC91178DE03}"/>
            </c:ext>
          </c:extLst>
        </c:ser>
        <c:dLbls>
          <c:showVal val="1"/>
        </c:dLbls>
        <c:gapWidth val="247"/>
        <c:axId val="93197056"/>
        <c:axId val="93198592"/>
      </c:barChart>
      <c:catAx>
        <c:axId val="931970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198592"/>
        <c:crosses val="autoZero"/>
        <c:auto val="1"/>
        <c:lblAlgn val="ctr"/>
        <c:lblOffset val="100"/>
      </c:catAx>
      <c:valAx>
        <c:axId val="9319859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19705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7.4444444444444488E-3"/>
                  <c:y val="0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7A6-47C8-8834-324F3947505A}"/>
                </c:ext>
              </c:extLst>
            </c:dLbl>
            <c:dLbl>
              <c:idx val="1"/>
              <c:layout>
                <c:manualLayout>
                  <c:x val="9.2222222222221716E-3"/>
                  <c:y val="-8.4875562720133493E-17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A6-47C8-8834-324F3947505A}"/>
                </c:ext>
              </c:extLst>
            </c:dLbl>
            <c:dLbl>
              <c:idx val="3"/>
              <c:layout>
                <c:manualLayout>
                  <c:x val="-4.6666666666666688E-3"/>
                  <c:y val="0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7A6-47C8-8834-324F394750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Лист1!$D$25:$D$28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Лист1!$E$25:$E$28</c:f>
              <c:numCache>
                <c:formatCode>0%</c:formatCode>
                <c:ptCount val="4"/>
                <c:pt idx="0">
                  <c:v>0.9</c:v>
                </c:pt>
                <c:pt idx="1">
                  <c:v>0</c:v>
                </c:pt>
                <c:pt idx="2">
                  <c:v>0</c:v>
                </c:pt>
                <c:pt idx="3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7A6-47C8-8834-324F3947505A}"/>
            </c:ext>
          </c:extLst>
        </c:ser>
        <c:dLbls>
          <c:showVal val="1"/>
        </c:dLbls>
        <c:gapWidth val="247"/>
        <c:axId val="64602880"/>
        <c:axId val="92257280"/>
      </c:barChart>
      <c:catAx>
        <c:axId val="6460288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257280"/>
        <c:crosses val="autoZero"/>
        <c:auto val="1"/>
        <c:lblAlgn val="ctr"/>
        <c:lblOffset val="100"/>
      </c:catAx>
      <c:valAx>
        <c:axId val="9225728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60288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5000" y="745550"/>
            <a:ext cx="4539400" cy="37278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5" y="4721925"/>
            <a:ext cx="5447000" cy="44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>
            <a:spLocks noGrp="1"/>
          </p:cNvSpPr>
          <p:nvPr>
            <p:ph type="body" idx="1"/>
          </p:nvPr>
        </p:nvSpPr>
        <p:spPr>
          <a:xfrm>
            <a:off x="680875" y="4721925"/>
            <a:ext cx="5447000" cy="4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:notes"/>
          <p:cNvSpPr txBox="1">
            <a:spLocks noGrp="1"/>
          </p:cNvSpPr>
          <p:nvPr>
            <p:ph type="body" idx="1"/>
          </p:nvPr>
        </p:nvSpPr>
        <p:spPr>
          <a:xfrm>
            <a:off x="680875" y="4721925"/>
            <a:ext cx="5447000" cy="4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5000" y="745550"/>
            <a:ext cx="4539400" cy="37278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:notes"/>
          <p:cNvSpPr txBox="1">
            <a:spLocks noGrp="1"/>
          </p:cNvSpPr>
          <p:nvPr>
            <p:ph type="body" idx="1"/>
          </p:nvPr>
        </p:nvSpPr>
        <p:spPr>
          <a:xfrm>
            <a:off x="680875" y="4721925"/>
            <a:ext cx="5447000" cy="4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:notes"/>
          <p:cNvSpPr txBox="1">
            <a:spLocks noGrp="1"/>
          </p:cNvSpPr>
          <p:nvPr>
            <p:ph type="body" idx="1"/>
          </p:nvPr>
        </p:nvSpPr>
        <p:spPr>
          <a:xfrm>
            <a:off x="680875" y="4721925"/>
            <a:ext cx="5447000" cy="4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подпись">
  <p:cSld name="Заголовок и подпись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5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5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Цитата с подписью">
  <p:cSld name="Цитата с подписью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6"/>
          <p:cNvSpPr txBox="1">
            <a:spLocks noGrp="1"/>
          </p:cNvSpPr>
          <p:nvPr>
            <p:ph type="body" idx="1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body" idx="2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6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6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6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6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19" name="Google Shape;119;p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0" name="Google Shape;120;p16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Карточка имени">
  <p:cSld name="Карточка имени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7"/>
          <p:cNvSpPr txBox="1">
            <a:spLocks noGrp="1"/>
          </p:cNvSpPr>
          <p:nvPr>
            <p:ph type="body" idx="1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24" name="Google Shape;124;p17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7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7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7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Цитата карточки имени">
  <p:cSld name="Цитата карточки имени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8"/>
          <p:cNvSpPr txBox="1">
            <a:spLocks noGrp="1"/>
          </p:cNvSpPr>
          <p:nvPr>
            <p:ph type="body" idx="1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31" name="Google Shape;131;p18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32" name="Google Shape;132;p18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8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8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8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36" name="Google Shape;136;p18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37" name="Google Shape;137;p18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Истина или ложь">
  <p:cSld name="Истина или ложь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 txBox="1"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9"/>
          <p:cNvSpPr txBox="1">
            <a:spLocks noGrp="1"/>
          </p:cNvSpPr>
          <p:nvPr>
            <p:ph type="body" idx="1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1" name="Google Shape;141;p19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2" name="Google Shape;142;p19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19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19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9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0"/>
          <p:cNvSpPr txBox="1">
            <a:spLocks noGrp="1"/>
          </p:cNvSpPr>
          <p:nvPr>
            <p:ph type="body" idx="1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9" name="Google Shape;149;p20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0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0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0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1"/>
          <p:cNvSpPr txBox="1">
            <a:spLocks noGrp="1"/>
          </p:cNvSpPr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1"/>
          <p:cNvSpPr txBox="1">
            <a:spLocks noGrp="1"/>
          </p:cNvSpPr>
          <p:nvPr>
            <p:ph type="body" idx="1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56" name="Google Shape;156;p21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1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1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21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/>
          <p:nvPr/>
        </p:nvSpPr>
        <p:spPr>
          <a:xfrm>
            <a:off x="0" y="4323810"/>
            <a:ext cx="1744652" cy="778589"/>
          </a:xfrm>
          <a:custGeom>
            <a:avLst/>
            <a:gdLst/>
            <a:ahLst/>
            <a:cxnLst/>
            <a:rect l="l" t="t" r="r" b="b"/>
            <a:pathLst>
              <a:path w="372" h="166" extrusionOk="0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2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2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body" idx="3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4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/>
              <a:buNone/>
              <a:defRPr sz="20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body" idx="1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body" idx="2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3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4"/>
          <p:cNvSpPr>
            <a:spLocks noGrp="1"/>
          </p:cNvSpPr>
          <p:nvPr>
            <p:ph type="pic" idx="2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4"/>
          <p:cNvSpPr txBox="1">
            <a:spLocks noGrp="1"/>
          </p:cNvSpPr>
          <p:nvPr>
            <p:ph type="body" idx="1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4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4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5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5"/>
            <p:cNvSpPr/>
            <p:nvPr/>
          </p:nvSpPr>
          <p:spPr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l" t="t" r="r" b="b"/>
              <a:pathLst>
                <a:path w="22" h="136" extrusionOk="0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8;p5"/>
            <p:cNvSpPr/>
            <p:nvPr/>
          </p:nvSpPr>
          <p:spPr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l" t="t" r="r" b="b"/>
              <a:pathLst>
                <a:path w="140" h="504" extrusionOk="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;p5"/>
            <p:cNvSpPr/>
            <p:nvPr/>
          </p:nvSpPr>
          <p:spPr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l" t="t" r="r" b="b"/>
              <a:pathLst>
                <a:path w="132" h="308" extrusionOk="0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0;p5"/>
            <p:cNvSpPr/>
            <p:nvPr/>
          </p:nvSpPr>
          <p:spPr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l" t="t" r="r" b="b"/>
              <a:pathLst>
                <a:path w="37" h="79" extrusionOk="0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5"/>
            <p:cNvSpPr/>
            <p:nvPr/>
          </p:nvSpPr>
          <p:spPr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l" t="t" r="r" b="b"/>
              <a:pathLst>
                <a:path w="178" h="722" extrusionOk="0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5"/>
            <p:cNvSpPr/>
            <p:nvPr/>
          </p:nvSpPr>
          <p:spPr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l" t="t" r="r" b="b"/>
              <a:pathLst>
                <a:path w="23" h="635" extrusionOk="0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5"/>
            <p:cNvSpPr/>
            <p:nvPr/>
          </p:nvSpPr>
          <p:spPr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5"/>
            <p:cNvSpPr/>
            <p:nvPr/>
          </p:nvSpPr>
          <p:spPr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l" t="t" r="r" b="b"/>
              <a:pathLst>
                <a:path w="41" h="222" extrusionOk="0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5"/>
            <p:cNvSpPr/>
            <p:nvPr/>
          </p:nvSpPr>
          <p:spPr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l" t="t" r="r" b="b"/>
              <a:pathLst>
                <a:path w="450" h="878" extrusionOk="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5"/>
            <p:cNvSpPr/>
            <p:nvPr/>
          </p:nvSpPr>
          <p:spPr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l" t="t" r="r" b="b"/>
              <a:pathLst>
                <a:path w="35" h="73" extrusionOk="0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5"/>
            <p:cNvSpPr/>
            <p:nvPr/>
          </p:nvSpPr>
          <p:spPr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5"/>
            <p:cNvSpPr/>
            <p:nvPr/>
          </p:nvSpPr>
          <p:spPr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l" t="t" r="r" b="b"/>
              <a:pathLst>
                <a:path w="52" h="135" extrusionOk="0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" name="Google Shape;19;p5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20" name="Google Shape;20;p5"/>
            <p:cNvSpPr/>
            <p:nvPr/>
          </p:nvSpPr>
          <p:spPr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l" t="t" r="r" b="b"/>
              <a:pathLst>
                <a:path w="103" h="920" extrusionOk="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5"/>
            <p:cNvSpPr/>
            <p:nvPr/>
          </p:nvSpPr>
          <p:spPr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l" t="t" r="r" b="b"/>
              <a:pathLst>
                <a:path w="88" h="330" extrusionOk="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5"/>
            <p:cNvSpPr/>
            <p:nvPr/>
          </p:nvSpPr>
          <p:spPr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l" t="t" r="r" b="b"/>
              <a:pathLst>
                <a:path w="90" h="207" extrusionOk="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5"/>
            <p:cNvSpPr/>
            <p:nvPr/>
          </p:nvSpPr>
          <p:spPr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l" t="t" r="r" b="b"/>
              <a:pathLst>
                <a:path w="115" h="467" extrusionOk="0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5"/>
            <p:cNvSpPr/>
            <p:nvPr/>
          </p:nvSpPr>
          <p:spPr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l" t="t" r="r" b="b"/>
              <a:pathLst>
                <a:path w="36" h="633" extrusionOk="0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5"/>
            <p:cNvSpPr/>
            <p:nvPr/>
          </p:nvSpPr>
          <p:spPr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l" t="t" r="r" b="b"/>
              <a:pathLst>
                <a:path w="28" h="59" extrusionOk="0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5"/>
            <p:cNvSpPr/>
            <p:nvPr/>
          </p:nvSpPr>
          <p:spPr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5"/>
            <p:cNvSpPr/>
            <p:nvPr/>
          </p:nvSpPr>
          <p:spPr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l" t="t" r="r" b="b"/>
              <a:pathLst>
                <a:path w="294" h="568" extrusionOk="0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5"/>
            <p:cNvSpPr/>
            <p:nvPr/>
          </p:nvSpPr>
          <p:spPr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l" t="t" r="r" b="b"/>
              <a:pathLst>
                <a:path w="25" h="53" extrusionOk="0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5"/>
            <p:cNvSpPr/>
            <p:nvPr/>
          </p:nvSpPr>
          <p:spPr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l" t="t" r="r" b="b"/>
              <a:pathLst>
                <a:path w="29" h="141" extrusionOk="0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5"/>
            <p:cNvSpPr/>
            <p:nvPr/>
          </p:nvSpPr>
          <p:spPr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5"/>
            <p:cNvSpPr/>
            <p:nvPr/>
          </p:nvSpPr>
          <p:spPr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l" t="t" r="r" b="b"/>
              <a:pathLst>
                <a:path w="44" h="111" extrusionOk="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32;p5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"/>
          <p:cNvSpPr/>
          <p:nvPr/>
        </p:nvSpPr>
        <p:spPr>
          <a:xfrm>
            <a:off x="1755759" y="488565"/>
            <a:ext cx="796105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Технологический колледж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65" name="Google Shape;16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92144" y="116632"/>
            <a:ext cx="2475191" cy="2475191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1"/>
          <p:cNvSpPr/>
          <p:nvPr/>
        </p:nvSpPr>
        <p:spPr>
          <a:xfrm>
            <a:off x="2385753" y="5045517"/>
            <a:ext cx="8606791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Информация о результатах опроса представителей работодателей, участвующих в реализации ООП</a:t>
            </a:r>
            <a:endParaRPr sz="2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"/>
          <p:cNvSpPr/>
          <p:nvPr/>
        </p:nvSpPr>
        <p:spPr>
          <a:xfrm>
            <a:off x="2236124" y="440266"/>
            <a:ext cx="8811491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>
                <a:solidFill>
                  <a:srgbClr val="EB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МОНИТОРИНГ УДОВЛЕТВОРЕННОСТИ УСЛОВИЙ ОРГАНИЗАЦИИ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>
                <a:solidFill>
                  <a:srgbClr val="EB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ОБРАЗОВАТЕЛЬНОГО ПРОЦЕССА</a:t>
            </a:r>
            <a:endParaRPr sz="20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2" name="Google Shape;172;p2"/>
          <p:cNvSpPr/>
          <p:nvPr/>
        </p:nvSpPr>
        <p:spPr>
          <a:xfrm>
            <a:off x="2849723" y="1671827"/>
            <a:ext cx="4423017" cy="2103813"/>
          </a:xfrm>
          <a:prstGeom prst="rect">
            <a:avLst/>
          </a:prstGeom>
          <a:solidFill>
            <a:schemeClr val="lt1"/>
          </a:solidFill>
          <a:ln w="1587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анкетировании приняли участие 9 представителей работодателей </a:t>
            </a:r>
            <a:endParaRPr sz="18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3" name="Google Shape;173;p2"/>
          <p:cNvSpPr/>
          <p:nvPr/>
        </p:nvSpPr>
        <p:spPr>
          <a:xfrm>
            <a:off x="7954936" y="2067028"/>
            <a:ext cx="2925978" cy="1313410"/>
          </a:xfrm>
          <a:prstGeom prst="rect">
            <a:avLst/>
          </a:prstGeom>
          <a:solidFill>
            <a:schemeClr val="lt1"/>
          </a:solidFill>
          <a:ln w="1587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Анкета включает </a:t>
            </a:r>
            <a:r>
              <a:rPr lang="ru-RU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 </a:t>
            </a:r>
            <a:r>
              <a:rPr lang="ru-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вопросов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"/>
          <p:cNvSpPr txBox="1"/>
          <p:nvPr/>
        </p:nvSpPr>
        <p:spPr>
          <a:xfrm>
            <a:off x="2807785" y="358102"/>
            <a:ext cx="8911687" cy="1280890"/>
          </a:xfrm>
          <a:prstGeom prst="rect">
            <a:avLst/>
          </a:prstGeom>
          <a:solidFill>
            <a:schemeClr val="lt1"/>
          </a:solidFill>
          <a:ln w="1587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lang="ru-RU" sz="3600">
                <a:latin typeface="Times New Roman"/>
                <a:ea typeface="Times New Roman"/>
                <a:cs typeface="Times New Roman"/>
                <a:sym typeface="Times New Roman"/>
              </a:rPr>
              <a:t>Электроснабжение (по отраслям)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79" name="Google Shape;179;p3"/>
          <p:cNvGraphicFramePr/>
          <p:nvPr/>
        </p:nvGraphicFramePr>
        <p:xfrm>
          <a:off x="2592924" y="1707695"/>
          <a:ext cx="9341425" cy="5120640"/>
        </p:xfrm>
        <a:graphic>
          <a:graphicData uri="http://schemas.openxmlformats.org/drawingml/2006/table">
            <a:tbl>
              <a:tblPr>
                <a:noFill/>
                <a:tableStyleId>{023B22FA-10B9-48E4-ABBD-71D5C43F9524}</a:tableStyleId>
              </a:tblPr>
              <a:tblGrid>
                <a:gridCol w="617900"/>
                <a:gridCol w="4329250"/>
                <a:gridCol w="4394275"/>
              </a:tblGrid>
              <a:tr h="314200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Результаты анкетирования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2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Вопросы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ru-RU" sz="1600" b="1" i="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Результаты</a:t>
                      </a:r>
                      <a:endParaRPr/>
                    </a:p>
                  </a:txBody>
                  <a:tcPr marL="17675" marR="17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BE5F1"/>
                    </a:solidFill>
                  </a:tcPr>
                </a:tc>
              </a:tr>
              <a:tr h="10755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</a:t>
                      </a:r>
                      <a:endParaRPr/>
                    </a:p>
                  </a:txBody>
                  <a:tcPr marL="17675" marR="17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Насколько Вы удовлетворены сотрудничеством с данной ОО?</a:t>
                      </a:r>
                      <a:endParaRPr/>
                    </a:p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9056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 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Принимаете ли Вы участие в разработке фонда оценочных средств?</a:t>
                      </a:r>
                      <a:endParaRPr/>
                    </a:p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939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Принимаете ли Вы обучающихся ООП на практику?</a:t>
                      </a:r>
                      <a:endParaRPr/>
                    </a:p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aphicFrame>
        <p:nvGraphicFramePr>
          <p:cNvPr id="180" name="Google Shape;180;p3"/>
          <p:cNvGraphicFramePr/>
          <p:nvPr/>
        </p:nvGraphicFramePr>
        <p:xfrm>
          <a:off x="7569721" y="5433013"/>
          <a:ext cx="4280979" cy="1103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1" name="Google Shape;181;p3"/>
          <p:cNvGraphicFramePr/>
          <p:nvPr/>
        </p:nvGraphicFramePr>
        <p:xfrm>
          <a:off x="7612888" y="2484296"/>
          <a:ext cx="4106584" cy="1213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2" name="Google Shape;182;p3"/>
          <p:cNvGraphicFramePr/>
          <p:nvPr/>
        </p:nvGraphicFramePr>
        <p:xfrm>
          <a:off x="7684234" y="3994559"/>
          <a:ext cx="4051955" cy="1293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7" name="Google Shape;187;p4"/>
          <p:cNvGraphicFramePr/>
          <p:nvPr/>
        </p:nvGraphicFramePr>
        <p:xfrm>
          <a:off x="2070739" y="163398"/>
          <a:ext cx="9891875" cy="4011545"/>
        </p:xfrm>
        <a:graphic>
          <a:graphicData uri="http://schemas.openxmlformats.org/drawingml/2006/table">
            <a:tbl>
              <a:tblPr>
                <a:noFill/>
                <a:tableStyleId>{023B22FA-10B9-48E4-ABBD-71D5C43F9524}</a:tableStyleId>
              </a:tblPr>
              <a:tblGrid>
                <a:gridCol w="654300"/>
                <a:gridCol w="4269650"/>
                <a:gridCol w="4967925"/>
              </a:tblGrid>
              <a:tr h="7591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4.</a:t>
                      </a:r>
                      <a:endParaRPr sz="16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Трудоустраиваете ли Вы обучающихся программы по итогам прохождения практики?</a:t>
                      </a:r>
                      <a:b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/>
                      </a:r>
                      <a:b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591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5.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 бы Вы оценили качество подготовки выпускников?</a:t>
                      </a:r>
                      <a:endParaRPr/>
                    </a:p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4512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6.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компетенции, на Ваш взгляд недостаточно сформированы у выпускников?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 sz="1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188" name="Google Shape;188;p4"/>
          <p:cNvSpPr/>
          <p:nvPr/>
        </p:nvSpPr>
        <p:spPr>
          <a:xfrm>
            <a:off x="1795560" y="4308345"/>
            <a:ext cx="9891875" cy="663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Общие выводы по критериям: </a:t>
            </a:r>
            <a:endParaRPr sz="1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450214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  Полная удовлетворенность по критерию «Участие работодателей в реализации ООП» – 90 %. </a:t>
            </a:r>
            <a:endParaRPr dirty="0"/>
          </a:p>
        </p:txBody>
      </p:sp>
      <p:graphicFrame>
        <p:nvGraphicFramePr>
          <p:cNvPr id="189" name="Google Shape;189;p4"/>
          <p:cNvGraphicFramePr/>
          <p:nvPr/>
        </p:nvGraphicFramePr>
        <p:xfrm>
          <a:off x="7468284" y="163398"/>
          <a:ext cx="4051955" cy="1293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152</Words>
  <Application>Microsoft Office PowerPoint</Application>
  <PresentationFormat>Произвольный</PresentationFormat>
  <Paragraphs>38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Century Gothic</vt:lpstr>
      <vt:lpstr>Noto Sans Symbols</vt:lpstr>
      <vt:lpstr>Легкий дым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2024-02-20T08:28:41Z</dcterms:created>
  <dcterms:modified xsi:type="dcterms:W3CDTF">2025-02-03T13:21:54Z</dcterms:modified>
</cp:coreProperties>
</file>